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39" r:id="rId3"/>
    <p:sldId id="286" r:id="rId4"/>
    <p:sldId id="272" r:id="rId5"/>
    <p:sldId id="276" r:id="rId6"/>
    <p:sldId id="271" r:id="rId7"/>
    <p:sldId id="273" r:id="rId8"/>
    <p:sldId id="281" r:id="rId9"/>
    <p:sldId id="279" r:id="rId10"/>
    <p:sldId id="288" r:id="rId11"/>
    <p:sldId id="289" r:id="rId12"/>
    <p:sldId id="291" r:id="rId13"/>
    <p:sldId id="292" r:id="rId14"/>
    <p:sldId id="293" r:id="rId15"/>
    <p:sldId id="294" r:id="rId16"/>
    <p:sldId id="295" r:id="rId17"/>
    <p:sldId id="296" r:id="rId18"/>
    <p:sldId id="290" r:id="rId19"/>
    <p:sldId id="297" r:id="rId20"/>
    <p:sldId id="298" r:id="rId21"/>
    <p:sldId id="301" r:id="rId22"/>
    <p:sldId id="303" r:id="rId23"/>
    <p:sldId id="302" r:id="rId24"/>
    <p:sldId id="304" r:id="rId25"/>
    <p:sldId id="299" r:id="rId26"/>
    <p:sldId id="300" r:id="rId27"/>
    <p:sldId id="305"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06"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07" r:id="rId59"/>
    <p:sldId id="308" r:id="rId60"/>
    <p:sldId id="287" r:id="rId61"/>
    <p:sldId id="32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787"/>
  </p:normalViewPr>
  <p:slideViewPr>
    <p:cSldViewPr snapToGrid="0" snapToObjects="1">
      <p:cViewPr varScale="1">
        <p:scale>
          <a:sx n="144" d="100"/>
          <a:sy n="144" d="100"/>
        </p:scale>
        <p:origin x="21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6/7/18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6/7/18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eniss.kaibagarovs@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5.png"/><Relationship Id="rId1" Type="http://schemas.microsoft.com/office/2007/relationships/media" Target="../media/media1.mp4"/><Relationship Id="rId2" Type="http://schemas.openxmlformats.org/officeDocument/2006/relationships/video" Target="../media/media1.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Android - Lecture 1</a:t>
            </a:r>
            <a:endParaRPr lang="en-US" dirty="0"/>
          </a:p>
        </p:txBody>
      </p:sp>
      <p:sp>
        <p:nvSpPr>
          <p:cNvPr id="3" name="Subtitle 2"/>
          <p:cNvSpPr>
            <a:spLocks noGrp="1"/>
          </p:cNvSpPr>
          <p:nvPr>
            <p:ph type="subTitle" idx="1"/>
          </p:nvPr>
        </p:nvSpPr>
        <p:spPr/>
        <p:txBody>
          <a:bodyPr/>
          <a:lstStyle/>
          <a:p>
            <a:pPr algn="ctr"/>
            <a:endParaRPr lang="en-US" dirty="0"/>
          </a:p>
        </p:txBody>
      </p:sp>
    </p:spTree>
    <p:extLst>
      <p:ext uri="{BB962C8B-B14F-4D97-AF65-F5344CB8AC3E}">
        <p14:creationId xmlns:p14="http://schemas.microsoft.com/office/powerpoint/2010/main" val="6880673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Where Should I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96440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841" y="1294543"/>
            <a:ext cx="8705636" cy="4352818"/>
          </a:xfrm>
        </p:spPr>
      </p:pic>
    </p:spTree>
    <p:extLst>
      <p:ext uri="{BB962C8B-B14F-4D97-AF65-F5344CB8AC3E}">
        <p14:creationId xmlns:p14="http://schemas.microsoft.com/office/powerpoint/2010/main" val="172939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882" y="1801938"/>
            <a:ext cx="9654283" cy="3734771"/>
          </a:xfrm>
          <a:prstGeom prst="rect">
            <a:avLst/>
          </a:prstGeom>
        </p:spPr>
      </p:pic>
    </p:spTree>
    <p:extLst>
      <p:ext uri="{BB962C8B-B14F-4D97-AF65-F5344CB8AC3E}">
        <p14:creationId xmlns:p14="http://schemas.microsoft.com/office/powerpoint/2010/main" val="1131069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832" y="1058544"/>
            <a:ext cx="5025347" cy="4987797"/>
          </a:xfrm>
          <a:prstGeom prst="rect">
            <a:avLst/>
          </a:prstGeom>
        </p:spPr>
      </p:pic>
    </p:spTree>
    <p:extLst>
      <p:ext uri="{BB962C8B-B14F-4D97-AF65-F5344CB8AC3E}">
        <p14:creationId xmlns:p14="http://schemas.microsoft.com/office/powerpoint/2010/main" val="1115712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979" y="732908"/>
            <a:ext cx="3865508" cy="5426450"/>
          </a:xfrm>
          <a:prstGeom prst="rect">
            <a:avLst/>
          </a:prstGeom>
        </p:spPr>
      </p:pic>
    </p:spTree>
    <p:extLst>
      <p:ext uri="{BB962C8B-B14F-4D97-AF65-F5344CB8AC3E}">
        <p14:creationId xmlns:p14="http://schemas.microsoft.com/office/powerpoint/2010/main" val="17894023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155" y="1984884"/>
            <a:ext cx="8424809" cy="3180305"/>
          </a:xfrm>
          <a:prstGeom prst="rect">
            <a:avLst/>
          </a:prstGeom>
        </p:spPr>
      </p:pic>
    </p:spTree>
    <p:extLst>
      <p:ext uri="{BB962C8B-B14F-4D97-AF65-F5344CB8AC3E}">
        <p14:creationId xmlns:p14="http://schemas.microsoft.com/office/powerpoint/2010/main" val="11246904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68" y="808205"/>
            <a:ext cx="3632913" cy="4837443"/>
          </a:xfrm>
          <a:prstGeom prst="rect">
            <a:avLst/>
          </a:prstGeom>
        </p:spPr>
      </p:pic>
    </p:spTree>
    <p:extLst>
      <p:ext uri="{BB962C8B-B14F-4D97-AF65-F5344CB8AC3E}">
        <p14:creationId xmlns:p14="http://schemas.microsoft.com/office/powerpoint/2010/main" val="520878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699" y="1222625"/>
            <a:ext cx="4562823" cy="4474396"/>
          </a:xfrm>
          <a:prstGeom prst="rect">
            <a:avLst/>
          </a:prstGeom>
        </p:spPr>
      </p:pic>
    </p:spTree>
    <p:extLst>
      <p:ext uri="{BB962C8B-B14F-4D97-AF65-F5344CB8AC3E}">
        <p14:creationId xmlns:p14="http://schemas.microsoft.com/office/powerpoint/2010/main" val="1261049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a:t>
            </a:r>
            <a:endParaRPr lang="en-US" dirty="0"/>
          </a:p>
        </p:txBody>
      </p:sp>
      <p:sp>
        <p:nvSpPr>
          <p:cNvPr id="3" name="Content Placeholder 2"/>
          <p:cNvSpPr>
            <a:spLocks noGrp="1"/>
          </p:cNvSpPr>
          <p:nvPr>
            <p:ph idx="1"/>
          </p:nvPr>
        </p:nvSpPr>
        <p:spPr/>
        <p:txBody>
          <a:bodyPr/>
          <a:lstStyle/>
          <a:p>
            <a:r>
              <a:rPr lang="en-US" dirty="0"/>
              <a:t>https://</a:t>
            </a:r>
            <a:r>
              <a:rPr lang="en-US" dirty="0" err="1"/>
              <a:t>developer.android.com</a:t>
            </a:r>
            <a:r>
              <a:rPr lang="en-US" dirty="0"/>
              <a:t>/studio/</a:t>
            </a:r>
          </a:p>
        </p:txBody>
      </p:sp>
    </p:spTree>
    <p:extLst>
      <p:ext uri="{BB962C8B-B14F-4D97-AF65-F5344CB8AC3E}">
        <p14:creationId xmlns:p14="http://schemas.microsoft.com/office/powerpoint/2010/main" val="15481132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Should I learn KOTLIN?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7453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t>
            </a:r>
            <a:endParaRPr lang="en-US" dirty="0"/>
          </a:p>
        </p:txBody>
      </p:sp>
      <p:sp>
        <p:nvSpPr>
          <p:cNvPr id="3" name="Content Placeholder 2"/>
          <p:cNvSpPr>
            <a:spLocks noGrp="1"/>
          </p:cNvSpPr>
          <p:nvPr>
            <p:ph idx="1"/>
          </p:nvPr>
        </p:nvSpPr>
        <p:spPr/>
        <p:txBody>
          <a:bodyPr/>
          <a:lstStyle/>
          <a:p>
            <a:r>
              <a:rPr lang="en-US" dirty="0">
                <a:hlinkClick r:id="rId2"/>
              </a:rPr>
              <a:t>d</a:t>
            </a:r>
            <a:r>
              <a:rPr lang="en-US" dirty="0" smtClean="0">
                <a:hlinkClick r:id="rId2"/>
              </a:rPr>
              <a:t>eniss.kaibagarovs@gmail.com</a:t>
            </a:r>
            <a:endParaRPr lang="en-US" dirty="0" smtClean="0"/>
          </a:p>
          <a:p>
            <a:r>
              <a:rPr lang="en-US" dirty="0" smtClean="0"/>
              <a:t>Skype: the same </a:t>
            </a:r>
            <a:endParaRPr lang="en-US" dirty="0"/>
          </a:p>
        </p:txBody>
      </p:sp>
    </p:spTree>
    <p:extLst>
      <p:ext uri="{BB962C8B-B14F-4D97-AF65-F5344CB8AC3E}">
        <p14:creationId xmlns:p14="http://schemas.microsoft.com/office/powerpoint/2010/main" val="13943916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a:t>
            </a:r>
            <a:endParaRPr lang="en-US" dirty="0"/>
          </a:p>
        </p:txBody>
      </p:sp>
      <p:sp>
        <p:nvSpPr>
          <p:cNvPr id="3" name="Content Placeholder 2"/>
          <p:cNvSpPr>
            <a:spLocks noGrp="1"/>
          </p:cNvSpPr>
          <p:nvPr>
            <p:ph idx="1"/>
          </p:nvPr>
        </p:nvSpPr>
        <p:spPr/>
        <p:txBody>
          <a:bodyPr/>
          <a:lstStyle/>
          <a:p>
            <a:r>
              <a:rPr lang="en-US" dirty="0"/>
              <a:t>https://</a:t>
            </a:r>
            <a:r>
              <a:rPr lang="en-US" dirty="0" err="1"/>
              <a:t>kotlinlang.org</a:t>
            </a:r>
            <a:r>
              <a:rPr lang="en-US" dirty="0"/>
              <a:t>/</a:t>
            </a:r>
          </a:p>
        </p:txBody>
      </p:sp>
    </p:spTree>
    <p:extLst>
      <p:ext uri="{BB962C8B-B14F-4D97-AF65-F5344CB8AC3E}">
        <p14:creationId xmlns:p14="http://schemas.microsoft.com/office/powerpoint/2010/main" val="239299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But I don’t have a device</a:t>
            </a:r>
            <a:r>
              <a:rPr lang="mr-IN" dirty="0" smtClean="0"/>
              <a:t>…</a:t>
            </a:r>
            <a:r>
              <a:rPr lang="en-US" dirty="0" smtClean="0"/>
              <a: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391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udio-emulator-overview_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6350"/>
            <a:ext cx="12192000" cy="6858000"/>
          </a:xfrm>
          <a:prstGeom prst="rect">
            <a:avLst/>
          </a:prstGeom>
        </p:spPr>
      </p:pic>
    </p:spTree>
    <p:extLst>
      <p:ext uri="{BB962C8B-B14F-4D97-AF65-F5344CB8AC3E}">
        <p14:creationId xmlns:p14="http://schemas.microsoft.com/office/powerpoint/2010/main" val="1707851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a:t>
            </a:r>
            <a:endParaRPr lang="en-US" dirty="0"/>
          </a:p>
        </p:txBody>
      </p:sp>
      <p:sp>
        <p:nvSpPr>
          <p:cNvPr id="3" name="Content Placeholder 2"/>
          <p:cNvSpPr>
            <a:spLocks noGrp="1"/>
          </p:cNvSpPr>
          <p:nvPr>
            <p:ph idx="1"/>
          </p:nvPr>
        </p:nvSpPr>
        <p:spPr/>
        <p:txBody>
          <a:bodyPr/>
          <a:lstStyle/>
          <a:p>
            <a:r>
              <a:rPr lang="en-US" dirty="0"/>
              <a:t>https://</a:t>
            </a:r>
            <a:r>
              <a:rPr lang="en-US" dirty="0" err="1"/>
              <a:t>developer.android.com</a:t>
            </a:r>
            <a:r>
              <a:rPr lang="en-US" dirty="0"/>
              <a:t>/studio/run/emulator</a:t>
            </a:r>
          </a:p>
        </p:txBody>
      </p:sp>
    </p:spTree>
    <p:extLst>
      <p:ext uri="{BB962C8B-B14F-4D97-AF65-F5344CB8AC3E}">
        <p14:creationId xmlns:p14="http://schemas.microsoft.com/office/powerpoint/2010/main" val="17771221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 have a real Device: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932" y="2099363"/>
            <a:ext cx="5599914" cy="3541712"/>
          </a:xfrm>
        </p:spPr>
      </p:pic>
      <p:sp>
        <p:nvSpPr>
          <p:cNvPr id="5" name="Rectangle 4"/>
          <p:cNvSpPr/>
          <p:nvPr/>
        </p:nvSpPr>
        <p:spPr>
          <a:xfrm>
            <a:off x="7358260" y="3593354"/>
            <a:ext cx="2198743" cy="369332"/>
          </a:xfrm>
          <a:prstGeom prst="rect">
            <a:avLst/>
          </a:prstGeom>
        </p:spPr>
        <p:txBody>
          <a:bodyPr wrap="none">
            <a:spAutoFit/>
          </a:bodyPr>
          <a:lstStyle/>
          <a:p>
            <a:r>
              <a:rPr lang="en-US" dirty="0"/>
              <a:t>https://</a:t>
            </a:r>
            <a:r>
              <a:rPr lang="en-US" dirty="0" err="1"/>
              <a:t>www.vysor.io</a:t>
            </a:r>
            <a:r>
              <a:rPr lang="en-US" dirty="0"/>
              <a:t>/</a:t>
            </a:r>
          </a:p>
        </p:txBody>
      </p:sp>
    </p:spTree>
    <p:extLst>
      <p:ext uri="{BB962C8B-B14F-4D97-AF65-F5344CB8AC3E}">
        <p14:creationId xmlns:p14="http://schemas.microsoft.com/office/powerpoint/2010/main" val="2128374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Android Project Structure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36449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t>
            </a:r>
            <a:endParaRPr lang="en-US" dirty="0"/>
          </a:p>
        </p:txBody>
      </p:sp>
      <p:sp>
        <p:nvSpPr>
          <p:cNvPr id="3" name="Content Placeholder 2"/>
          <p:cNvSpPr>
            <a:spLocks noGrp="1"/>
          </p:cNvSpPr>
          <p:nvPr>
            <p:ph idx="1"/>
          </p:nvPr>
        </p:nvSpPr>
        <p:spPr/>
        <p:txBody>
          <a:bodyPr/>
          <a:lstStyle/>
          <a:p>
            <a:r>
              <a:rPr lang="en-US" dirty="0"/>
              <a:t>https://</a:t>
            </a:r>
            <a:r>
              <a:rPr lang="en-US" dirty="0" err="1"/>
              <a:t>developer.android.com</a:t>
            </a:r>
            <a:r>
              <a:rPr lang="en-US" dirty="0"/>
              <a:t>/studio/projects/</a:t>
            </a:r>
          </a:p>
        </p:txBody>
      </p:sp>
    </p:spTree>
    <p:extLst>
      <p:ext uri="{BB962C8B-B14F-4D97-AF65-F5344CB8AC3E}">
        <p14:creationId xmlns:p14="http://schemas.microsoft.com/office/powerpoint/2010/main" val="1940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Android Live Cycle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2669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a:t>Activities are one of the fundamental building blocks of apps on the Android platform. They serve as the entry point for a user's interaction with an app, and are also central to how a user navigates within an app (as with the Back button) or between apps (as with the </a:t>
            </a:r>
            <a:r>
              <a:rPr lang="en-US" dirty="0" err="1"/>
              <a:t>Recents</a:t>
            </a:r>
            <a:r>
              <a:rPr lang="en-US" dirty="0"/>
              <a:t> button).</a:t>
            </a:r>
          </a:p>
        </p:txBody>
      </p:sp>
    </p:spTree>
    <p:extLst>
      <p:ext uri="{BB962C8B-B14F-4D97-AF65-F5344CB8AC3E}">
        <p14:creationId xmlns:p14="http://schemas.microsoft.com/office/powerpoint/2010/main" val="128723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a:t>Skillfully managing activities allows you to ensure that, for example:</a:t>
            </a:r>
          </a:p>
          <a:p>
            <a:r>
              <a:rPr lang="en-US" dirty="0"/>
              <a:t>Orientation changes take place smoothly without disrupting the user experience.</a:t>
            </a:r>
          </a:p>
          <a:p>
            <a:r>
              <a:rPr lang="en-US" dirty="0"/>
              <a:t>User data is not lost during activity transitions.</a:t>
            </a:r>
          </a:p>
          <a:p>
            <a:r>
              <a:rPr lang="en-US" dirty="0"/>
              <a:t>The system kills processes when it's appropriate to do so.</a:t>
            </a:r>
          </a:p>
          <a:p>
            <a:endParaRPr lang="en-US" dirty="0"/>
          </a:p>
        </p:txBody>
      </p:sp>
    </p:spTree>
    <p:extLst>
      <p:ext uri="{BB962C8B-B14F-4D97-AF65-F5344CB8AC3E}">
        <p14:creationId xmlns:p14="http://schemas.microsoft.com/office/powerpoint/2010/main" val="94265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1th lecture Agenda</a:t>
            </a:r>
            <a:endParaRPr lang="en-US" dirty="0"/>
          </a:p>
        </p:txBody>
      </p:sp>
      <p:sp>
        <p:nvSpPr>
          <p:cNvPr id="3" name="Content Placeholder 2"/>
          <p:cNvSpPr>
            <a:spLocks noGrp="1"/>
          </p:cNvSpPr>
          <p:nvPr>
            <p:ph idx="1"/>
          </p:nvPr>
        </p:nvSpPr>
        <p:spPr/>
        <p:txBody>
          <a:bodyPr/>
          <a:lstStyle/>
          <a:p>
            <a:r>
              <a:rPr lang="en-US" dirty="0" smtClean="0"/>
              <a:t>Introduction to mobile</a:t>
            </a:r>
          </a:p>
          <a:p>
            <a:r>
              <a:rPr lang="en-US" dirty="0" smtClean="0"/>
              <a:t>Android </a:t>
            </a:r>
            <a:r>
              <a:rPr lang="en-US" dirty="0"/>
              <a:t>studio overview</a:t>
            </a:r>
          </a:p>
          <a:p>
            <a:r>
              <a:rPr lang="en-US" dirty="0"/>
              <a:t>Android emulator overview</a:t>
            </a:r>
          </a:p>
          <a:p>
            <a:r>
              <a:rPr lang="en-US" dirty="0"/>
              <a:t>Android live cycle </a:t>
            </a:r>
          </a:p>
          <a:p>
            <a:r>
              <a:rPr lang="en-US" dirty="0"/>
              <a:t>Android common </a:t>
            </a:r>
            <a:r>
              <a:rPr lang="en-US" dirty="0" smtClean="0"/>
              <a:t>elements</a:t>
            </a:r>
            <a:endParaRPr lang="en-US" dirty="0"/>
          </a:p>
        </p:txBody>
      </p:sp>
    </p:spTree>
    <p:extLst>
      <p:ext uri="{BB962C8B-B14F-4D97-AF65-F5344CB8AC3E}">
        <p14:creationId xmlns:p14="http://schemas.microsoft.com/office/powerpoint/2010/main" val="2411134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smtClean="0"/>
              <a:t>Activities</a:t>
            </a:r>
            <a:endParaRPr lang="en-US" dirty="0"/>
          </a:p>
        </p:txBody>
      </p:sp>
      <p:sp>
        <p:nvSpPr>
          <p:cNvPr id="3" name="Content Placeholder 2"/>
          <p:cNvSpPr>
            <a:spLocks noGrp="1"/>
          </p:cNvSpPr>
          <p:nvPr>
            <p:ph idx="1"/>
          </p:nvPr>
        </p:nvSpPr>
        <p:spPr/>
        <p:txBody>
          <a:bodyPr/>
          <a:lstStyle/>
          <a:p>
            <a:r>
              <a:rPr lang="en-US" dirty="0"/>
              <a:t>The Activity class is a crucial component of an Android app, and the way activities are launched and put together is a fundamental part of the platform's application model. Unlike programming paradigms in which apps are launched with a main() method, the Android system initiates code in an Activity instance by invoking specific callback methods that correspond to specific stages of its lifecycle.</a:t>
            </a:r>
          </a:p>
        </p:txBody>
      </p:sp>
    </p:spTree>
    <p:extLst>
      <p:ext uri="{BB962C8B-B14F-4D97-AF65-F5344CB8AC3E}">
        <p14:creationId xmlns:p14="http://schemas.microsoft.com/office/powerpoint/2010/main" val="1224914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Activities</a:t>
            </a:r>
          </a:p>
        </p:txBody>
      </p:sp>
      <p:sp>
        <p:nvSpPr>
          <p:cNvPr id="3" name="Content Placeholder 2"/>
          <p:cNvSpPr>
            <a:spLocks noGrp="1"/>
          </p:cNvSpPr>
          <p:nvPr>
            <p:ph idx="1"/>
          </p:nvPr>
        </p:nvSpPr>
        <p:spPr/>
        <p:txBody>
          <a:bodyPr>
            <a:normAutofit lnSpcReduction="10000"/>
          </a:bodyPr>
          <a:lstStyle/>
          <a:p>
            <a:r>
              <a:rPr lang="en-US" dirty="0"/>
              <a:t>Most apps contain multiple screens, which means they comprise multiple activities. Typically, one activity in an app is specified as the </a:t>
            </a:r>
            <a:r>
              <a:rPr lang="en-US" i="1" dirty="0"/>
              <a:t>main activity</a:t>
            </a:r>
            <a:r>
              <a:rPr lang="en-US" dirty="0"/>
              <a:t>, which is the first screen to appear when the user launches the app. Each activity can then start another activity in order to perform different actions. For example, the main activity in a simple e-mail app may provide the screen that shows an e-mail inbox. From there, the main activity might launch other activities that provide screens for tasks like writing e-mails and opening individual e-mails.</a:t>
            </a:r>
          </a:p>
        </p:txBody>
      </p:sp>
    </p:spTree>
    <p:extLst>
      <p:ext uri="{BB962C8B-B14F-4D97-AF65-F5344CB8AC3E}">
        <p14:creationId xmlns:p14="http://schemas.microsoft.com/office/powerpoint/2010/main" val="1359929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the activity </a:t>
            </a:r>
            <a:r>
              <a:rPr lang="en-US" dirty="0" smtClean="0"/>
              <a:t>lifecycle</a:t>
            </a:r>
            <a:endParaRPr lang="en-US" dirty="0"/>
          </a:p>
        </p:txBody>
      </p:sp>
      <p:sp>
        <p:nvSpPr>
          <p:cNvPr id="3" name="Content Placeholder 2"/>
          <p:cNvSpPr>
            <a:spLocks noGrp="1"/>
          </p:cNvSpPr>
          <p:nvPr>
            <p:ph idx="1"/>
          </p:nvPr>
        </p:nvSpPr>
        <p:spPr/>
        <p:txBody>
          <a:bodyPr/>
          <a:lstStyle/>
          <a:p>
            <a:r>
              <a:rPr lang="en-US" dirty="0"/>
              <a:t>Over the course of its lifetime, an activity goes through a number of states. You use a series of callbacks to handle transitions between states. The following sections introduce these callbacks.</a:t>
            </a:r>
          </a:p>
          <a:p>
            <a:pPr marL="0" indent="0">
              <a:buNone/>
            </a:pPr>
            <a:endParaRPr lang="en-US" dirty="0"/>
          </a:p>
        </p:txBody>
      </p:sp>
    </p:spTree>
    <p:extLst>
      <p:ext uri="{BB962C8B-B14F-4D97-AF65-F5344CB8AC3E}">
        <p14:creationId xmlns:p14="http://schemas.microsoft.com/office/powerpoint/2010/main" val="665441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onCreate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a:t>You must implement this callback, which fires when the system creates your activity. Your implementation should initialize the essential components of your activity: For example, your app should create views and bind data to lists here. Most importantly, this is where you must call </a:t>
            </a:r>
            <a:r>
              <a:rPr lang="en-US" dirty="0" err="1"/>
              <a:t>setContentView</a:t>
            </a:r>
            <a:r>
              <a:rPr lang="en-US" dirty="0"/>
              <a:t>() to define the layout for the activity's user interface.</a:t>
            </a:r>
          </a:p>
          <a:p>
            <a:r>
              <a:rPr lang="en-US" dirty="0"/>
              <a:t>When </a:t>
            </a:r>
            <a:r>
              <a:rPr lang="en-US" dirty="0" err="1"/>
              <a:t>onCreate</a:t>
            </a:r>
            <a:r>
              <a:rPr lang="en-US" dirty="0"/>
              <a:t>() finishes, the next callback is always </a:t>
            </a:r>
            <a:r>
              <a:rPr lang="en-US" dirty="0" err="1"/>
              <a:t>onStart</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2125839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onStart</a:t>
            </a:r>
            <a:r>
              <a:rPr lang="en-US" dirty="0" smtClean="0"/>
              <a:t>()</a:t>
            </a:r>
            <a:endParaRPr lang="en-US" dirty="0"/>
          </a:p>
        </p:txBody>
      </p:sp>
      <p:sp>
        <p:nvSpPr>
          <p:cNvPr id="3" name="Content Placeholder 2"/>
          <p:cNvSpPr>
            <a:spLocks noGrp="1"/>
          </p:cNvSpPr>
          <p:nvPr>
            <p:ph idx="1"/>
          </p:nvPr>
        </p:nvSpPr>
        <p:spPr/>
        <p:txBody>
          <a:bodyPr/>
          <a:lstStyle/>
          <a:p>
            <a:r>
              <a:rPr lang="en-US" dirty="0"/>
              <a:t>As </a:t>
            </a:r>
            <a:r>
              <a:rPr lang="en-US" dirty="0" err="1"/>
              <a:t>onCreate</a:t>
            </a:r>
            <a:r>
              <a:rPr lang="en-US" dirty="0"/>
              <a:t>() exits, the activity enters the Started state, and the activity becomes visible to the user. This callback contains what amounts to the activity’s final preparations for coming to the foreground and becoming interactive</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1302335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onResume</a:t>
            </a:r>
            <a:r>
              <a:rPr lang="en-US" dirty="0" smtClean="0"/>
              <a:t>()</a:t>
            </a:r>
            <a:endParaRPr lang="en-US" dirty="0"/>
          </a:p>
        </p:txBody>
      </p:sp>
      <p:sp>
        <p:nvSpPr>
          <p:cNvPr id="3" name="Content Placeholder 2"/>
          <p:cNvSpPr>
            <a:spLocks noGrp="1"/>
          </p:cNvSpPr>
          <p:nvPr>
            <p:ph idx="1"/>
          </p:nvPr>
        </p:nvSpPr>
        <p:spPr/>
        <p:txBody>
          <a:bodyPr/>
          <a:lstStyle/>
          <a:p>
            <a:r>
              <a:rPr lang="en-US" dirty="0"/>
              <a:t>The system invokes this callback just before the activity starts interacting with the user. At this point, the activity is at the top of the activity stack, and captures all user input. Most of an app’s core functionality is implemented in the </a:t>
            </a:r>
            <a:r>
              <a:rPr lang="en-US" dirty="0" err="1"/>
              <a:t>onResume</a:t>
            </a:r>
            <a:r>
              <a:rPr lang="en-US" dirty="0"/>
              <a:t>() method.</a:t>
            </a:r>
          </a:p>
          <a:p>
            <a:r>
              <a:rPr lang="en-US" dirty="0"/>
              <a:t>The </a:t>
            </a:r>
            <a:r>
              <a:rPr lang="en-US" dirty="0" err="1"/>
              <a:t>onPause</a:t>
            </a:r>
            <a:r>
              <a:rPr lang="en-US" dirty="0"/>
              <a:t>() callback always follows </a:t>
            </a:r>
            <a:r>
              <a:rPr lang="en-US" dirty="0" err="1"/>
              <a:t>onResume</a:t>
            </a:r>
            <a:r>
              <a:rPr lang="en-US" dirty="0" smtClean="0"/>
              <a:t>().</a:t>
            </a:r>
            <a:endParaRPr lang="en-US" dirty="0"/>
          </a:p>
        </p:txBody>
      </p:sp>
    </p:spTree>
    <p:extLst>
      <p:ext uri="{BB962C8B-B14F-4D97-AF65-F5344CB8AC3E}">
        <p14:creationId xmlns:p14="http://schemas.microsoft.com/office/powerpoint/2010/main" val="1199972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onPause</a:t>
            </a:r>
            <a:r>
              <a:rPr lang="en-US" dirty="0" smtClean="0"/>
              <a:t>()</a:t>
            </a:r>
            <a:endParaRPr lang="en-US" dirty="0"/>
          </a:p>
        </p:txBody>
      </p:sp>
      <p:sp>
        <p:nvSpPr>
          <p:cNvPr id="3" name="Content Placeholder 2"/>
          <p:cNvSpPr>
            <a:spLocks noGrp="1"/>
          </p:cNvSpPr>
          <p:nvPr>
            <p:ph idx="1"/>
          </p:nvPr>
        </p:nvSpPr>
        <p:spPr>
          <a:xfrm>
            <a:off x="1141412" y="1853852"/>
            <a:ext cx="9905999" cy="4709785"/>
          </a:xfrm>
        </p:spPr>
        <p:txBody>
          <a:bodyPr>
            <a:normAutofit fontScale="77500" lnSpcReduction="20000"/>
          </a:bodyPr>
          <a:lstStyle/>
          <a:p>
            <a:r>
              <a:rPr lang="en-US" dirty="0"/>
              <a:t>The system calls </a:t>
            </a:r>
            <a:r>
              <a:rPr lang="en-US" dirty="0" err="1"/>
              <a:t>onPause</a:t>
            </a:r>
            <a:r>
              <a:rPr lang="en-US" dirty="0"/>
              <a:t>() when the activity loses focus and enters a Paused state. This state occurs when, for example, the user taps the Back or </a:t>
            </a:r>
            <a:r>
              <a:rPr lang="en-US" dirty="0" err="1"/>
              <a:t>Recents</a:t>
            </a:r>
            <a:r>
              <a:rPr lang="en-US" dirty="0"/>
              <a:t> button. When the system calls </a:t>
            </a:r>
            <a:r>
              <a:rPr lang="en-US" dirty="0" err="1"/>
              <a:t>onPause</a:t>
            </a:r>
            <a:r>
              <a:rPr lang="en-US" dirty="0"/>
              <a:t>() for your activity, it technically means your activity is still partially visible, but most often is an indication that the user is leaving the activity, and the activity will soon enter the Stopped or Resumed state.</a:t>
            </a:r>
          </a:p>
          <a:p>
            <a:r>
              <a:rPr lang="en-US" dirty="0"/>
              <a:t>An activity in the Paused state may continue to update the UI if the user is expecting the UI to update. Examples of such an activity include one showing a navigation map screen or a media player playing. Even if such activities lose focus, the user expects their UI to continue updating.</a:t>
            </a:r>
          </a:p>
          <a:p>
            <a:r>
              <a:rPr lang="en-US" dirty="0"/>
              <a:t>You should not use </a:t>
            </a:r>
            <a:r>
              <a:rPr lang="en-US" dirty="0" err="1"/>
              <a:t>onPause</a:t>
            </a:r>
            <a:r>
              <a:rPr lang="en-US" dirty="0"/>
              <a:t>() to save application or user data, make network calls, or execute database transactions. For information about saving data, see Saving and restoring activity state.</a:t>
            </a:r>
          </a:p>
          <a:p>
            <a:r>
              <a:rPr lang="en-US" dirty="0"/>
              <a:t>Once </a:t>
            </a:r>
            <a:r>
              <a:rPr lang="en-US" dirty="0" err="1"/>
              <a:t>onPause</a:t>
            </a:r>
            <a:r>
              <a:rPr lang="en-US" dirty="0"/>
              <a:t>() finishes executing, the next callback is either </a:t>
            </a:r>
            <a:r>
              <a:rPr lang="en-US" dirty="0" err="1"/>
              <a:t>onStop</a:t>
            </a:r>
            <a:r>
              <a:rPr lang="en-US" dirty="0"/>
              <a:t>() or </a:t>
            </a:r>
            <a:r>
              <a:rPr lang="en-US" dirty="0" err="1"/>
              <a:t>onResume</a:t>
            </a:r>
            <a:r>
              <a:rPr lang="en-US" dirty="0"/>
              <a:t>(), depending on what happens after the activity enters the Paused state</a:t>
            </a:r>
            <a:r>
              <a:rPr lang="en-US" dirty="0" smtClean="0"/>
              <a:t>.</a:t>
            </a:r>
            <a:endParaRPr lang="en-US" dirty="0"/>
          </a:p>
        </p:txBody>
      </p:sp>
    </p:spTree>
    <p:extLst>
      <p:ext uri="{BB962C8B-B14F-4D97-AF65-F5344CB8AC3E}">
        <p14:creationId xmlns:p14="http://schemas.microsoft.com/office/powerpoint/2010/main" val="925718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onStop</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a:t>The system calls </a:t>
            </a:r>
            <a:r>
              <a:rPr lang="en-US" dirty="0" err="1"/>
              <a:t>onStop</a:t>
            </a:r>
            <a:r>
              <a:rPr lang="en-US" dirty="0"/>
              <a:t>() when the activity is no longer visible to the user. This may happen because the activity is being destroyed, a new activity is starting, or an existing activity is entering a Resumed state and is covering the stopped activity. In all of these cases, the stopped activity is no longer visible at all.</a:t>
            </a:r>
          </a:p>
          <a:p>
            <a:r>
              <a:rPr lang="en-US" dirty="0"/>
              <a:t>The next callback that the system calls is either </a:t>
            </a:r>
            <a:r>
              <a:rPr lang="en-US" dirty="0" err="1"/>
              <a:t>onRestart</a:t>
            </a:r>
            <a:r>
              <a:rPr lang="en-US" dirty="0"/>
              <a:t>(), if the activity is coming back to interact with the user, or by </a:t>
            </a:r>
            <a:r>
              <a:rPr lang="en-US" dirty="0" err="1"/>
              <a:t>onDestroy</a:t>
            </a:r>
            <a:r>
              <a:rPr lang="en-US" dirty="0"/>
              <a:t>() if this activity is completely terminating.</a:t>
            </a:r>
          </a:p>
          <a:p>
            <a:pPr marL="0" indent="0">
              <a:buNone/>
            </a:pPr>
            <a:endParaRPr lang="en-US" dirty="0"/>
          </a:p>
        </p:txBody>
      </p:sp>
    </p:spTree>
    <p:extLst>
      <p:ext uri="{BB962C8B-B14F-4D97-AF65-F5344CB8AC3E}">
        <p14:creationId xmlns:p14="http://schemas.microsoft.com/office/powerpoint/2010/main" val="39739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onRestart</a:t>
            </a:r>
            <a:r>
              <a:rPr lang="en-US" dirty="0" smtClean="0"/>
              <a:t>()</a:t>
            </a:r>
            <a:endParaRPr lang="en-US" dirty="0"/>
          </a:p>
        </p:txBody>
      </p:sp>
      <p:sp>
        <p:nvSpPr>
          <p:cNvPr id="3" name="Content Placeholder 2"/>
          <p:cNvSpPr>
            <a:spLocks noGrp="1"/>
          </p:cNvSpPr>
          <p:nvPr>
            <p:ph idx="1"/>
          </p:nvPr>
        </p:nvSpPr>
        <p:spPr/>
        <p:txBody>
          <a:bodyPr/>
          <a:lstStyle/>
          <a:p>
            <a:r>
              <a:rPr lang="en-US" dirty="0"/>
              <a:t>The system invokes this callback when an activity in the Stopped state is about to restart. </a:t>
            </a:r>
            <a:r>
              <a:rPr lang="en-US" dirty="0" err="1"/>
              <a:t>onRestart</a:t>
            </a:r>
            <a:r>
              <a:rPr lang="en-US" dirty="0"/>
              <a:t>() restores the state of the activity from the time that it was stopped.</a:t>
            </a:r>
          </a:p>
          <a:p>
            <a:r>
              <a:rPr lang="en-US" dirty="0"/>
              <a:t>This callback is always followed by </a:t>
            </a:r>
            <a:r>
              <a:rPr lang="en-US" dirty="0" err="1"/>
              <a:t>onStart</a:t>
            </a:r>
            <a:r>
              <a:rPr lang="en-US" dirty="0" smtClean="0"/>
              <a:t>().</a:t>
            </a:r>
            <a:endParaRPr lang="en-US" dirty="0"/>
          </a:p>
        </p:txBody>
      </p:sp>
    </p:spTree>
    <p:extLst>
      <p:ext uri="{BB962C8B-B14F-4D97-AF65-F5344CB8AC3E}">
        <p14:creationId xmlns:p14="http://schemas.microsoft.com/office/powerpoint/2010/main" val="40900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onDestroy</a:t>
            </a:r>
            <a:r>
              <a:rPr lang="en-US" dirty="0" smtClean="0"/>
              <a:t>()</a:t>
            </a:r>
            <a:endParaRPr lang="en-US" dirty="0"/>
          </a:p>
        </p:txBody>
      </p:sp>
      <p:sp>
        <p:nvSpPr>
          <p:cNvPr id="3" name="Content Placeholder 2"/>
          <p:cNvSpPr>
            <a:spLocks noGrp="1"/>
          </p:cNvSpPr>
          <p:nvPr>
            <p:ph idx="1"/>
          </p:nvPr>
        </p:nvSpPr>
        <p:spPr/>
        <p:txBody>
          <a:bodyPr/>
          <a:lstStyle/>
          <a:p>
            <a:r>
              <a:rPr lang="en-US" dirty="0"/>
              <a:t>The system invokes this callback before an activity is destroyed.</a:t>
            </a:r>
          </a:p>
          <a:p>
            <a:r>
              <a:rPr lang="en-US" dirty="0"/>
              <a:t>This callback is the final one that the activity receives. </a:t>
            </a:r>
            <a:r>
              <a:rPr lang="en-US" dirty="0" err="1"/>
              <a:t>onDestroy</a:t>
            </a:r>
            <a:r>
              <a:rPr lang="en-US" dirty="0"/>
              <a:t>() is usually implemented to ensure that all of an activity’s resources are released when the activity, or the process containing it, is destroyed</a:t>
            </a:r>
            <a:r>
              <a:rPr lang="en-US" dirty="0" smtClean="0"/>
              <a:t>.</a:t>
            </a:r>
            <a:endParaRPr lang="en-US" dirty="0"/>
          </a:p>
        </p:txBody>
      </p:sp>
    </p:spTree>
    <p:extLst>
      <p:ext uri="{BB962C8B-B14F-4D97-AF65-F5344CB8AC3E}">
        <p14:creationId xmlns:p14="http://schemas.microsoft.com/office/powerpoint/2010/main" val="214995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VS Desktop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1211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700" y="0"/>
            <a:ext cx="5306416" cy="6858000"/>
          </a:xfrm>
          <a:prstGeom prst="rect">
            <a:avLst/>
          </a:prstGeom>
        </p:spPr>
      </p:pic>
    </p:spTree>
    <p:extLst>
      <p:ext uri="{BB962C8B-B14F-4D97-AF65-F5344CB8AC3E}">
        <p14:creationId xmlns:p14="http://schemas.microsoft.com/office/powerpoint/2010/main" val="13568657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Depending on the complexity of your activity, you probably don't need to implement all the lifecycle methods. However, it's important that you understand each one and implement those that ensure your app behaves the way users expect.</a:t>
            </a:r>
          </a:p>
        </p:txBody>
      </p:sp>
    </p:spTree>
    <p:extLst>
      <p:ext uri="{BB962C8B-B14F-4D97-AF65-F5344CB8AC3E}">
        <p14:creationId xmlns:p14="http://schemas.microsoft.com/office/powerpoint/2010/main" val="7139808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Common Android Elements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02047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Common </a:t>
            </a:r>
            <a:r>
              <a:rPr lang="en-US" dirty="0" smtClean="0"/>
              <a:t>Layouts</a:t>
            </a:r>
            <a:endParaRPr lang="en-US" dirty="0"/>
          </a:p>
        </p:txBody>
      </p:sp>
    </p:spTree>
    <p:extLst>
      <p:ext uri="{BB962C8B-B14F-4D97-AF65-F5344CB8AC3E}">
        <p14:creationId xmlns:p14="http://schemas.microsoft.com/office/powerpoint/2010/main" val="14494744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672" y="946779"/>
            <a:ext cx="10483740" cy="4815194"/>
          </a:xfrm>
        </p:spPr>
        <p:txBody>
          <a:bodyPr>
            <a:normAutofit/>
          </a:bodyPr>
          <a:lstStyle/>
          <a:p>
            <a:r>
              <a:rPr lang="en-US" dirty="0" smtClean="0"/>
              <a:t>Linear Layout</a:t>
            </a:r>
          </a:p>
          <a:p>
            <a:pPr lvl="1"/>
            <a:r>
              <a:rPr lang="en-US" dirty="0"/>
              <a:t>A layout that organizes its children into a single horizontal or vertical </a:t>
            </a:r>
            <a:r>
              <a:rPr lang="en-US" dirty="0" smtClean="0"/>
              <a:t>row</a:t>
            </a:r>
          </a:p>
          <a:p>
            <a:r>
              <a:rPr lang="en-US" dirty="0" smtClean="0"/>
              <a:t>Relative Layout</a:t>
            </a:r>
          </a:p>
          <a:p>
            <a:pPr lvl="1"/>
            <a:r>
              <a:rPr lang="en-US" dirty="0" smtClean="0"/>
              <a:t>Enables </a:t>
            </a:r>
            <a:r>
              <a:rPr lang="en-US" dirty="0"/>
              <a:t>you to specify the location of child objects relative to each other (child A to the left of child B) or to the parent (aligned to the top of the parent).</a:t>
            </a:r>
            <a:endParaRPr lang="en-US" dirty="0" smtClean="0"/>
          </a:p>
          <a:p>
            <a:r>
              <a:rPr lang="en-US" dirty="0" err="1" smtClean="0"/>
              <a:t>WebView</a:t>
            </a:r>
            <a:endParaRPr lang="en-US" dirty="0" smtClean="0"/>
          </a:p>
          <a:p>
            <a:pPr lvl="1"/>
            <a:r>
              <a:rPr lang="en-US" dirty="0"/>
              <a:t>Displays web pages.</a:t>
            </a:r>
          </a:p>
          <a:p>
            <a:pPr marL="0" indent="0">
              <a:buNone/>
            </a:pPr>
            <a:r>
              <a:rPr lang="en-US" dirty="0"/>
              <a:t/>
            </a:r>
            <a:br>
              <a:rPr lang="en-US" dirty="0"/>
            </a:br>
            <a:endParaRPr lang="en-US" dirty="0"/>
          </a:p>
        </p:txBody>
      </p:sp>
      <p:sp>
        <p:nvSpPr>
          <p:cNvPr id="4" name="Rectangle 3"/>
          <p:cNvSpPr/>
          <p:nvPr/>
        </p:nvSpPr>
        <p:spPr>
          <a:xfrm>
            <a:off x="784965" y="4838643"/>
            <a:ext cx="11407035" cy="923330"/>
          </a:xfrm>
          <a:prstGeom prst="rect">
            <a:avLst/>
          </a:prstGeom>
        </p:spPr>
        <p:txBody>
          <a:bodyPr wrap="square">
            <a:spAutoFit/>
          </a:bodyPr>
          <a:lstStyle/>
          <a:p>
            <a:r>
              <a:rPr lang="en-US" b="1" dirty="0">
                <a:latin typeface="Roboto" charset="0"/>
              </a:rPr>
              <a:t>Note:</a:t>
            </a:r>
            <a:r>
              <a:rPr lang="en-US" dirty="0">
                <a:latin typeface="Roboto" charset="0"/>
              </a:rPr>
              <a:t> Although you can nest one or more layouts within another layout to achieve your UI design, you should strive to keep your layout hierarchy as shallow as possible. Your layout draws faster if it has fewer nested layouts (a wide view hierarchy is better than a deep view hierarchy).</a:t>
            </a:r>
            <a:endParaRPr lang="en-US" dirty="0"/>
          </a:p>
        </p:txBody>
      </p:sp>
    </p:spTree>
    <p:extLst>
      <p:ext uri="{BB962C8B-B14F-4D97-AF65-F5344CB8AC3E}">
        <p14:creationId xmlns:p14="http://schemas.microsoft.com/office/powerpoint/2010/main" val="2630601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652" y="2259556"/>
            <a:ext cx="8928100" cy="2476500"/>
          </a:xfrm>
          <a:prstGeom prst="rect">
            <a:avLst/>
          </a:prstGeom>
        </p:spPr>
      </p:pic>
    </p:spTree>
    <p:extLst>
      <p:ext uri="{BB962C8B-B14F-4D97-AF65-F5344CB8AC3E}">
        <p14:creationId xmlns:p14="http://schemas.microsoft.com/office/powerpoint/2010/main" val="1731066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tutorialspoint</a:t>
            </a:r>
            <a:endParaRPr lang="en-US" dirty="0"/>
          </a:p>
        </p:txBody>
      </p:sp>
      <p:sp>
        <p:nvSpPr>
          <p:cNvPr id="3" name="Content Placeholder 2"/>
          <p:cNvSpPr>
            <a:spLocks noGrp="1"/>
          </p:cNvSpPr>
          <p:nvPr>
            <p:ph idx="1"/>
          </p:nvPr>
        </p:nvSpPr>
        <p:spPr/>
        <p:txBody>
          <a:bodyPr/>
          <a:lstStyle/>
          <a:p>
            <a:r>
              <a:rPr lang="en-US" dirty="0"/>
              <a:t>https://</a:t>
            </a:r>
            <a:r>
              <a:rPr lang="en-US" dirty="0" err="1"/>
              <a:t>www.tutorialspoint.com</a:t>
            </a:r>
            <a:r>
              <a:rPr lang="en-US" dirty="0"/>
              <a:t>/android/</a:t>
            </a:r>
            <a:r>
              <a:rPr lang="en-US" dirty="0" err="1"/>
              <a:t>android_user_interface_layouts.htm</a:t>
            </a:r>
            <a:endParaRPr lang="en-US" dirty="0"/>
          </a:p>
        </p:txBody>
      </p:sp>
    </p:spTree>
    <p:extLst>
      <p:ext uri="{BB962C8B-B14F-4D97-AF65-F5344CB8AC3E}">
        <p14:creationId xmlns:p14="http://schemas.microsoft.com/office/powerpoint/2010/main" val="20673129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 relative measurements </a:t>
            </a:r>
          </a:p>
        </p:txBody>
      </p:sp>
    </p:spTree>
    <p:extLst>
      <p:ext uri="{BB962C8B-B14F-4D97-AF65-F5344CB8AC3E}">
        <p14:creationId xmlns:p14="http://schemas.microsoft.com/office/powerpoint/2010/main" val="11905065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density-independent pixel units (</a:t>
            </a:r>
            <a:r>
              <a:rPr lang="en-US" b="1" i="1" dirty="0" err="1"/>
              <a:t>dp</a:t>
            </a:r>
            <a:r>
              <a:rPr lang="en-US" dirty="0" smtClean="0"/>
              <a:t>)</a:t>
            </a:r>
          </a:p>
          <a:p>
            <a:r>
              <a:rPr lang="en-US" dirty="0" smtClean="0"/>
              <a:t>scale-independent pixels (</a:t>
            </a:r>
            <a:r>
              <a:rPr lang="en-US" dirty="0" err="1" smtClean="0"/>
              <a:t>sp</a:t>
            </a:r>
            <a:r>
              <a:rPr lang="en-US" dirty="0" smtClean="0"/>
              <a:t>)</a:t>
            </a:r>
            <a:endParaRPr lang="en-US" b="1" i="1" dirty="0" smtClean="0"/>
          </a:p>
          <a:p>
            <a:r>
              <a:rPr lang="en-US" b="1" i="1" dirty="0" err="1" smtClean="0"/>
              <a:t>wrap_content</a:t>
            </a:r>
            <a:r>
              <a:rPr lang="en-US" dirty="0"/>
              <a:t> tells your view to size itself to the dimensions required by its content.</a:t>
            </a:r>
          </a:p>
          <a:p>
            <a:r>
              <a:rPr lang="en-US" b="1" i="1" dirty="0" err="1"/>
              <a:t>match_parent</a:t>
            </a:r>
            <a:r>
              <a:rPr lang="en-US" dirty="0"/>
              <a:t> tells your view to become as big as its parent view group will allow.</a:t>
            </a:r>
          </a:p>
          <a:p>
            <a:endParaRPr lang="en-US" dirty="0"/>
          </a:p>
        </p:txBody>
      </p:sp>
    </p:spTree>
    <p:extLst>
      <p:ext uri="{BB962C8B-B14F-4D97-AF65-F5344CB8AC3E}">
        <p14:creationId xmlns:p14="http://schemas.microsoft.com/office/powerpoint/2010/main" val="7376736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density-independent pixel units (</a:t>
            </a:r>
            <a:r>
              <a:rPr lang="en-US" b="1" i="1" dirty="0" err="1"/>
              <a:t>dp</a:t>
            </a:r>
            <a:r>
              <a:rPr lang="en-US" dirty="0" smtClean="0"/>
              <a:t>)</a:t>
            </a:r>
            <a:endParaRPr lang="en-US" dirty="0"/>
          </a:p>
        </p:txBody>
      </p:sp>
      <p:sp>
        <p:nvSpPr>
          <p:cNvPr id="3" name="Content Placeholder 2"/>
          <p:cNvSpPr>
            <a:spLocks noGrp="1"/>
          </p:cNvSpPr>
          <p:nvPr>
            <p:ph idx="1"/>
          </p:nvPr>
        </p:nvSpPr>
        <p:spPr/>
        <p:txBody>
          <a:bodyPr/>
          <a:lstStyle/>
          <a:p>
            <a:r>
              <a:rPr lang="en-US" b="1" dirty="0" err="1"/>
              <a:t>dp</a:t>
            </a:r>
            <a:r>
              <a:rPr lang="en-US" dirty="0"/>
              <a:t> or </a:t>
            </a:r>
            <a:r>
              <a:rPr lang="en-US" b="1" dirty="0" smtClean="0"/>
              <a:t>dip</a:t>
            </a:r>
          </a:p>
          <a:p>
            <a:r>
              <a:rPr lang="en-US" dirty="0"/>
              <a:t>Density-independent Pixels - an abstract unit that is based on the physical density of the screen. These units are relative to a 160 dpi screen, so one </a:t>
            </a:r>
            <a:r>
              <a:rPr lang="en-US" dirty="0" err="1"/>
              <a:t>dp</a:t>
            </a:r>
            <a:r>
              <a:rPr lang="en-US" dirty="0"/>
              <a:t> is one pixel on a 160 dpi screen. The ratio of </a:t>
            </a:r>
            <a:r>
              <a:rPr lang="en-US" dirty="0" err="1"/>
              <a:t>dp</a:t>
            </a:r>
            <a:r>
              <a:rPr lang="en-US" dirty="0"/>
              <a:t>-to-pixel will change with the screen density, but not necessarily in direct proportion. Note: The compiler accepts both "dip" and "</a:t>
            </a:r>
            <a:r>
              <a:rPr lang="en-US" dirty="0" err="1"/>
              <a:t>dp</a:t>
            </a:r>
            <a:r>
              <a:rPr lang="en-US" dirty="0"/>
              <a:t>", though "</a:t>
            </a:r>
            <a:r>
              <a:rPr lang="en-US" dirty="0" err="1"/>
              <a:t>dp</a:t>
            </a:r>
            <a:r>
              <a:rPr lang="en-US" dirty="0"/>
              <a:t>" is more consistent with "</a:t>
            </a:r>
            <a:r>
              <a:rPr lang="en-US" dirty="0" err="1"/>
              <a:t>sp</a:t>
            </a:r>
            <a:r>
              <a:rPr lang="en-US" dirty="0"/>
              <a:t>".</a:t>
            </a:r>
          </a:p>
        </p:txBody>
      </p:sp>
    </p:spTree>
    <p:extLst>
      <p:ext uri="{BB962C8B-B14F-4D97-AF65-F5344CB8AC3E}">
        <p14:creationId xmlns:p14="http://schemas.microsoft.com/office/powerpoint/2010/main" val="6575884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device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1356" y="1375719"/>
            <a:ext cx="5891213" cy="4415481"/>
          </a:xfrm>
        </p:spPr>
      </p:pic>
      <p:sp>
        <p:nvSpPr>
          <p:cNvPr id="4" name="Text Placeholder 3"/>
          <p:cNvSpPr>
            <a:spLocks noGrp="1"/>
          </p:cNvSpPr>
          <p:nvPr>
            <p:ph type="body" sz="half" idx="2"/>
          </p:nvPr>
        </p:nvSpPr>
        <p:spPr/>
        <p:txBody>
          <a:bodyPr/>
          <a:lstStyle/>
          <a:p>
            <a:pPr marL="285750" indent="-285750">
              <a:buFont typeface="Arial" charset="0"/>
              <a:buChar char="•"/>
            </a:pPr>
            <a:r>
              <a:rPr lang="en-US" sz="2400" dirty="0"/>
              <a:t>While walking on the street</a:t>
            </a:r>
          </a:p>
          <a:p>
            <a:pPr marL="285750" indent="-285750">
              <a:buFont typeface="Arial" charset="0"/>
              <a:buChar char="•"/>
            </a:pPr>
            <a:r>
              <a:rPr lang="en-US" sz="2400" dirty="0"/>
              <a:t>Queuing for something</a:t>
            </a:r>
          </a:p>
          <a:p>
            <a:pPr marL="285750" indent="-285750">
              <a:buFont typeface="Arial" charset="0"/>
              <a:buChar char="•"/>
            </a:pPr>
            <a:r>
              <a:rPr lang="en-US" sz="2400" dirty="0"/>
              <a:t>Mostly consuming content</a:t>
            </a:r>
          </a:p>
          <a:p>
            <a:pPr marL="285750" indent="-285750">
              <a:buFont typeface="Arial" charset="0"/>
              <a:buChar char="•"/>
            </a:pPr>
            <a:endParaRPr lang="en-US" dirty="0"/>
          </a:p>
        </p:txBody>
      </p:sp>
    </p:spTree>
    <p:extLst>
      <p:ext uri="{BB962C8B-B14F-4D97-AF65-F5344CB8AC3E}">
        <p14:creationId xmlns:p14="http://schemas.microsoft.com/office/powerpoint/2010/main" val="3788642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Scale-independent </a:t>
            </a:r>
            <a:r>
              <a:rPr lang="en-US" dirty="0" smtClean="0"/>
              <a:t>Pixels (SP)</a:t>
            </a:r>
            <a:endParaRPr lang="en-US" dirty="0"/>
          </a:p>
        </p:txBody>
      </p:sp>
      <p:sp>
        <p:nvSpPr>
          <p:cNvPr id="3" name="Content Placeholder 2"/>
          <p:cNvSpPr>
            <a:spLocks noGrp="1"/>
          </p:cNvSpPr>
          <p:nvPr>
            <p:ph idx="1"/>
          </p:nvPr>
        </p:nvSpPr>
        <p:spPr/>
        <p:txBody>
          <a:bodyPr/>
          <a:lstStyle/>
          <a:p>
            <a:r>
              <a:rPr lang="en-US" dirty="0"/>
              <a:t>Scale-independent Pixels - this is like the </a:t>
            </a:r>
            <a:r>
              <a:rPr lang="en-US" dirty="0" err="1"/>
              <a:t>dp</a:t>
            </a:r>
            <a:r>
              <a:rPr lang="en-US" dirty="0"/>
              <a:t> unit, but it is also scaled by the user's font size preference. It is recommended you use this unit when specifying font sizes, so they will be adjusted for both the screen density and user's preference.</a:t>
            </a:r>
          </a:p>
        </p:txBody>
      </p:sp>
    </p:spTree>
    <p:extLst>
      <p:ext uri="{BB962C8B-B14F-4D97-AF65-F5344CB8AC3E}">
        <p14:creationId xmlns:p14="http://schemas.microsoft.com/office/powerpoint/2010/main" val="11386014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Elements</a:t>
            </a:r>
            <a:endParaRPr lang="en-US" dirty="0"/>
          </a:p>
        </p:txBody>
      </p:sp>
    </p:spTree>
    <p:extLst>
      <p:ext uri="{BB962C8B-B14F-4D97-AF65-F5344CB8AC3E}">
        <p14:creationId xmlns:p14="http://schemas.microsoft.com/office/powerpoint/2010/main" val="24765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Control &amp; Description</a:t>
            </a:r>
          </a:p>
        </p:txBody>
      </p:sp>
      <p:sp>
        <p:nvSpPr>
          <p:cNvPr id="3" name="Content Placeholder 2"/>
          <p:cNvSpPr>
            <a:spLocks noGrp="1"/>
          </p:cNvSpPr>
          <p:nvPr>
            <p:ph idx="1"/>
          </p:nvPr>
        </p:nvSpPr>
        <p:spPr/>
        <p:txBody>
          <a:bodyPr>
            <a:normAutofit fontScale="85000" lnSpcReduction="10000"/>
          </a:bodyPr>
          <a:lstStyle/>
          <a:p>
            <a:r>
              <a:rPr lang="en-US" dirty="0" err="1" smtClean="0"/>
              <a:t>TextView</a:t>
            </a:r>
            <a:endParaRPr lang="en-US" dirty="0" smtClean="0"/>
          </a:p>
          <a:p>
            <a:pPr lvl="1"/>
            <a:r>
              <a:rPr lang="en-US" dirty="0"/>
              <a:t>This control is used to display text to the user</a:t>
            </a:r>
            <a:r>
              <a:rPr lang="en-US" dirty="0" smtClean="0"/>
              <a:t>.</a:t>
            </a:r>
          </a:p>
          <a:p>
            <a:r>
              <a:rPr lang="en-US" dirty="0" err="1" smtClean="0"/>
              <a:t>EditText</a:t>
            </a:r>
            <a:endParaRPr lang="en-US" dirty="0" smtClean="0"/>
          </a:p>
          <a:p>
            <a:pPr lvl="1"/>
            <a:r>
              <a:rPr lang="en-US" dirty="0" err="1"/>
              <a:t>EditText</a:t>
            </a:r>
            <a:r>
              <a:rPr lang="en-US" dirty="0"/>
              <a:t> is a predefined subclass of </a:t>
            </a:r>
            <a:r>
              <a:rPr lang="en-US" dirty="0" err="1"/>
              <a:t>TextView</a:t>
            </a:r>
            <a:r>
              <a:rPr lang="en-US" dirty="0"/>
              <a:t> that includes rich editing capabilities</a:t>
            </a:r>
            <a:r>
              <a:rPr lang="en-US" dirty="0" smtClean="0"/>
              <a:t>.</a:t>
            </a:r>
          </a:p>
          <a:p>
            <a:r>
              <a:rPr lang="en-US" dirty="0" smtClean="0"/>
              <a:t>Button</a:t>
            </a:r>
          </a:p>
          <a:p>
            <a:pPr lvl="1"/>
            <a:r>
              <a:rPr lang="en-US" dirty="0"/>
              <a:t>A push-button that can be pressed, or clicked, by the </a:t>
            </a:r>
            <a:r>
              <a:rPr lang="en-US" dirty="0" smtClean="0"/>
              <a:t>user </a:t>
            </a:r>
            <a:r>
              <a:rPr lang="en-US" dirty="0"/>
              <a:t>to perform an action</a:t>
            </a:r>
            <a:r>
              <a:rPr lang="en-US" dirty="0" smtClean="0"/>
              <a:t>.</a:t>
            </a:r>
          </a:p>
          <a:p>
            <a:r>
              <a:rPr lang="en-US" dirty="0" err="1" smtClean="0"/>
              <a:t>ImageButton</a:t>
            </a:r>
            <a:endParaRPr lang="en-US" dirty="0" smtClean="0"/>
          </a:p>
          <a:p>
            <a:pPr lvl="1"/>
            <a:r>
              <a:rPr lang="en-US" dirty="0"/>
              <a:t>An </a:t>
            </a:r>
            <a:r>
              <a:rPr lang="en-US" dirty="0" err="1"/>
              <a:t>ImageButton</a:t>
            </a:r>
            <a:r>
              <a:rPr lang="en-US" dirty="0"/>
              <a:t> is an </a:t>
            </a:r>
            <a:r>
              <a:rPr lang="en-US" dirty="0" err="1"/>
              <a:t>AbsoluteLayout</a:t>
            </a:r>
            <a:r>
              <a:rPr lang="en-US" dirty="0"/>
              <a:t> which enables you to specify the exact location of its children. This shows a button with an image (instead of text) that can be pressed or clicked by the user.</a:t>
            </a:r>
          </a:p>
        </p:txBody>
      </p:sp>
    </p:spTree>
    <p:extLst>
      <p:ext uri="{BB962C8B-B14F-4D97-AF65-F5344CB8AC3E}">
        <p14:creationId xmlns:p14="http://schemas.microsoft.com/office/powerpoint/2010/main" val="5525466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Control &amp; Description</a:t>
            </a:r>
          </a:p>
        </p:txBody>
      </p:sp>
      <p:sp>
        <p:nvSpPr>
          <p:cNvPr id="3" name="Content Placeholder 2"/>
          <p:cNvSpPr>
            <a:spLocks noGrp="1"/>
          </p:cNvSpPr>
          <p:nvPr>
            <p:ph idx="1"/>
          </p:nvPr>
        </p:nvSpPr>
        <p:spPr/>
        <p:txBody>
          <a:bodyPr>
            <a:normAutofit fontScale="92500" lnSpcReduction="20000"/>
          </a:bodyPr>
          <a:lstStyle/>
          <a:p>
            <a:r>
              <a:rPr lang="en-US" dirty="0" err="1" smtClean="0"/>
              <a:t>CheckBox</a:t>
            </a:r>
            <a:endParaRPr lang="en-US" dirty="0" smtClean="0"/>
          </a:p>
          <a:p>
            <a:pPr lvl="1"/>
            <a:r>
              <a:rPr lang="en-US" dirty="0"/>
              <a:t>An on/off switch that can be toggled by the user. You should use check box when presenting users with a group of selectable options that are not mutually exclusive</a:t>
            </a:r>
            <a:r>
              <a:rPr lang="en-US" dirty="0" smtClean="0"/>
              <a:t>.</a:t>
            </a:r>
          </a:p>
          <a:p>
            <a:r>
              <a:rPr lang="en-US" dirty="0" err="1" smtClean="0"/>
              <a:t>ToggleButton</a:t>
            </a:r>
            <a:endParaRPr lang="en-US" dirty="0" smtClean="0"/>
          </a:p>
          <a:p>
            <a:pPr lvl="1"/>
            <a:r>
              <a:rPr lang="en-US" dirty="0"/>
              <a:t>An on/off button with a light indicator</a:t>
            </a:r>
            <a:r>
              <a:rPr lang="en-US" dirty="0" smtClean="0"/>
              <a:t>.</a:t>
            </a:r>
          </a:p>
          <a:p>
            <a:r>
              <a:rPr lang="en-US" dirty="0" err="1" smtClean="0"/>
              <a:t>RadioButton</a:t>
            </a:r>
            <a:endParaRPr lang="en-US" dirty="0" smtClean="0"/>
          </a:p>
          <a:p>
            <a:pPr lvl="1"/>
            <a:r>
              <a:rPr lang="en-US" dirty="0"/>
              <a:t>The </a:t>
            </a:r>
            <a:r>
              <a:rPr lang="en-US" dirty="0" err="1"/>
              <a:t>RadioButton</a:t>
            </a:r>
            <a:r>
              <a:rPr lang="en-US" dirty="0"/>
              <a:t> has two states: either checked or unchecked</a:t>
            </a:r>
            <a:r>
              <a:rPr lang="en-US" dirty="0" smtClean="0"/>
              <a:t>.</a:t>
            </a:r>
          </a:p>
          <a:p>
            <a:r>
              <a:rPr lang="en-US" dirty="0" err="1" smtClean="0"/>
              <a:t>RadioGroup</a:t>
            </a:r>
            <a:endParaRPr lang="en-US" dirty="0" smtClean="0"/>
          </a:p>
          <a:p>
            <a:pPr lvl="1"/>
            <a:r>
              <a:rPr lang="en-US" dirty="0"/>
              <a:t>A </a:t>
            </a:r>
            <a:r>
              <a:rPr lang="en-US" dirty="0" err="1"/>
              <a:t>RadioGroup</a:t>
            </a:r>
            <a:r>
              <a:rPr lang="en-US" dirty="0"/>
              <a:t> is used to group together one or more </a:t>
            </a:r>
            <a:r>
              <a:rPr lang="en-US" dirty="0" err="1"/>
              <a:t>RadioButtons</a:t>
            </a:r>
            <a:r>
              <a:rPr lang="en-US" dirty="0"/>
              <a:t>.</a:t>
            </a:r>
          </a:p>
        </p:txBody>
      </p:sp>
    </p:spTree>
    <p:extLst>
      <p:ext uri="{BB962C8B-B14F-4D97-AF65-F5344CB8AC3E}">
        <p14:creationId xmlns:p14="http://schemas.microsoft.com/office/powerpoint/2010/main" val="9323073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Control &amp; Description</a:t>
            </a:r>
          </a:p>
        </p:txBody>
      </p:sp>
      <p:sp>
        <p:nvSpPr>
          <p:cNvPr id="3" name="Content Placeholder 2"/>
          <p:cNvSpPr>
            <a:spLocks noGrp="1"/>
          </p:cNvSpPr>
          <p:nvPr>
            <p:ph idx="1"/>
          </p:nvPr>
        </p:nvSpPr>
        <p:spPr>
          <a:xfrm>
            <a:off x="746918" y="1978553"/>
            <a:ext cx="10694988" cy="4269846"/>
          </a:xfrm>
        </p:spPr>
        <p:txBody>
          <a:bodyPr>
            <a:normAutofit fontScale="85000" lnSpcReduction="20000"/>
          </a:bodyPr>
          <a:lstStyle/>
          <a:p>
            <a:r>
              <a:rPr lang="en-US" dirty="0" err="1" smtClean="0"/>
              <a:t>ProgressBar</a:t>
            </a:r>
            <a:endParaRPr lang="en-US" dirty="0" smtClean="0"/>
          </a:p>
          <a:p>
            <a:pPr lvl="1"/>
            <a:r>
              <a:rPr lang="en-US" dirty="0"/>
              <a:t>The </a:t>
            </a:r>
            <a:r>
              <a:rPr lang="en-US" dirty="0" err="1"/>
              <a:t>ProgressBar</a:t>
            </a:r>
            <a:r>
              <a:rPr lang="en-US" dirty="0"/>
              <a:t> view provides visual feedback about some ongoing tasks, such as when you are performing a task in the background</a:t>
            </a:r>
            <a:r>
              <a:rPr lang="en-US" dirty="0" smtClean="0"/>
              <a:t>.</a:t>
            </a:r>
          </a:p>
          <a:p>
            <a:r>
              <a:rPr lang="en-US" dirty="0" smtClean="0"/>
              <a:t>Spinner</a:t>
            </a:r>
          </a:p>
          <a:p>
            <a:pPr lvl="1"/>
            <a:r>
              <a:rPr lang="en-US" dirty="0"/>
              <a:t>A drop-down list that allows users to select one value from a set</a:t>
            </a:r>
            <a:r>
              <a:rPr lang="en-US" dirty="0" smtClean="0"/>
              <a:t>.</a:t>
            </a:r>
          </a:p>
          <a:p>
            <a:r>
              <a:rPr lang="en-US" dirty="0" err="1" smtClean="0"/>
              <a:t>TimePicker</a:t>
            </a:r>
            <a:endParaRPr lang="en-US" dirty="0" smtClean="0"/>
          </a:p>
          <a:p>
            <a:pPr lvl="1"/>
            <a:r>
              <a:rPr lang="en-US" dirty="0"/>
              <a:t>The </a:t>
            </a:r>
            <a:r>
              <a:rPr lang="en-US" dirty="0" err="1"/>
              <a:t>TimePicker</a:t>
            </a:r>
            <a:r>
              <a:rPr lang="en-US" dirty="0"/>
              <a:t> view enables users to select a time of the day, in either 24-hour mode or AM/PM mode</a:t>
            </a:r>
            <a:r>
              <a:rPr lang="en-US" dirty="0" smtClean="0"/>
              <a:t>.</a:t>
            </a:r>
          </a:p>
          <a:p>
            <a:r>
              <a:rPr lang="en-US" dirty="0" err="1" smtClean="0"/>
              <a:t>DatePicker</a:t>
            </a:r>
            <a:endParaRPr lang="en-US" dirty="0" smtClean="0"/>
          </a:p>
          <a:p>
            <a:pPr lvl="1"/>
            <a:r>
              <a:rPr lang="en-US" dirty="0"/>
              <a:t>The </a:t>
            </a:r>
            <a:r>
              <a:rPr lang="en-US" dirty="0" err="1"/>
              <a:t>DatePicker</a:t>
            </a:r>
            <a:r>
              <a:rPr lang="en-US" dirty="0"/>
              <a:t> view enables users to select a date of the day</a:t>
            </a:r>
            <a:r>
              <a:rPr lang="en-US" dirty="0" smtClean="0"/>
              <a:t>.</a:t>
            </a:r>
          </a:p>
          <a:p>
            <a:r>
              <a:rPr lang="en-US" dirty="0" err="1" smtClean="0"/>
              <a:t>AutoCompleteTextView</a:t>
            </a:r>
            <a:endParaRPr lang="en-US" dirty="0" smtClean="0"/>
          </a:p>
          <a:p>
            <a:pPr lvl="1"/>
            <a:r>
              <a:rPr lang="en-US" dirty="0"/>
              <a:t>The </a:t>
            </a:r>
            <a:r>
              <a:rPr lang="en-US" dirty="0" err="1"/>
              <a:t>AutoCompleteTextView</a:t>
            </a:r>
            <a:r>
              <a:rPr lang="en-US" dirty="0"/>
              <a:t> is a view that is similar to </a:t>
            </a:r>
            <a:r>
              <a:rPr lang="en-US" dirty="0" err="1"/>
              <a:t>EditText</a:t>
            </a:r>
            <a:r>
              <a:rPr lang="en-US" dirty="0"/>
              <a:t>, except that it shows a list of completion suggestions automatically while the user is typing.</a:t>
            </a:r>
          </a:p>
        </p:txBody>
      </p:sp>
    </p:spTree>
    <p:extLst>
      <p:ext uri="{BB962C8B-B14F-4D97-AF65-F5344CB8AC3E}">
        <p14:creationId xmlns:p14="http://schemas.microsoft.com/office/powerpoint/2010/main" val="12488252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tutorialspoint</a:t>
            </a:r>
            <a:endParaRPr lang="en-US" dirty="0"/>
          </a:p>
        </p:txBody>
      </p:sp>
      <p:sp>
        <p:nvSpPr>
          <p:cNvPr id="3" name="Content Placeholder 2"/>
          <p:cNvSpPr>
            <a:spLocks noGrp="1"/>
          </p:cNvSpPr>
          <p:nvPr>
            <p:ph idx="1"/>
          </p:nvPr>
        </p:nvSpPr>
        <p:spPr/>
        <p:txBody>
          <a:bodyPr/>
          <a:lstStyle/>
          <a:p>
            <a:r>
              <a:rPr lang="en-US" dirty="0"/>
              <a:t>https://</a:t>
            </a:r>
            <a:r>
              <a:rPr lang="en-US" dirty="0" err="1"/>
              <a:t>www.tutorialspoint.com</a:t>
            </a:r>
            <a:r>
              <a:rPr lang="en-US" dirty="0"/>
              <a:t>/android/</a:t>
            </a:r>
            <a:r>
              <a:rPr lang="en-US" dirty="0" err="1"/>
              <a:t>android_user_interface_controls.htm</a:t>
            </a:r>
            <a:endParaRPr lang="en-US" dirty="0"/>
          </a:p>
        </p:txBody>
      </p:sp>
    </p:spTree>
    <p:extLst>
      <p:ext uri="{BB962C8B-B14F-4D97-AF65-F5344CB8AC3E}">
        <p14:creationId xmlns:p14="http://schemas.microsoft.com/office/powerpoint/2010/main" val="16489500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smtClean="0"/>
              <a:t>ScrollView</a:t>
            </a:r>
            <a:endParaRPr lang="en-US" dirty="0"/>
          </a:p>
        </p:txBody>
      </p:sp>
      <p:sp>
        <p:nvSpPr>
          <p:cNvPr id="3" name="Content Placeholder 2"/>
          <p:cNvSpPr>
            <a:spLocks noGrp="1"/>
          </p:cNvSpPr>
          <p:nvPr>
            <p:ph idx="1"/>
          </p:nvPr>
        </p:nvSpPr>
        <p:spPr/>
        <p:txBody>
          <a:bodyPr/>
          <a:lstStyle/>
          <a:p>
            <a:r>
              <a:rPr lang="en-US" dirty="0"/>
              <a:t>When an app has layout content that might be longer than the height of the device and that content should be vertically scrollable, then we need to use a </a:t>
            </a:r>
            <a:r>
              <a:rPr lang="en-US" dirty="0" err="1"/>
              <a:t>ScrollView</a:t>
            </a:r>
            <a:r>
              <a:rPr lang="en-US" dirty="0" smtClean="0"/>
              <a:t>.</a:t>
            </a:r>
          </a:p>
          <a:p>
            <a:r>
              <a:rPr lang="en-US" b="1" dirty="0"/>
              <a:t>Note</a:t>
            </a:r>
            <a:r>
              <a:rPr lang="en-US" dirty="0"/>
              <a:t> that a </a:t>
            </a:r>
            <a:r>
              <a:rPr lang="en-US" dirty="0" err="1"/>
              <a:t>ScrollView</a:t>
            </a:r>
            <a:r>
              <a:rPr lang="en-US" dirty="0"/>
              <a:t> can only contain a </a:t>
            </a:r>
            <a:r>
              <a:rPr lang="en-US" b="1" dirty="0"/>
              <a:t>single child element</a:t>
            </a:r>
            <a:r>
              <a:rPr lang="en-US" dirty="0"/>
              <a:t> so if you need multiple things to be scrollable, you need to wrap that content into a layout as shown above</a:t>
            </a:r>
            <a:r>
              <a:rPr lang="en-US" dirty="0" smtClean="0"/>
              <a:t>.</a:t>
            </a:r>
          </a:p>
          <a:p>
            <a:r>
              <a:rPr lang="en-US" dirty="0"/>
              <a:t>https://</a:t>
            </a:r>
            <a:r>
              <a:rPr lang="en-US" dirty="0" err="1"/>
              <a:t>guides.codepath.com</a:t>
            </a:r>
            <a:r>
              <a:rPr lang="en-US" dirty="0"/>
              <a:t>/android/Working-with-the-</a:t>
            </a:r>
            <a:r>
              <a:rPr lang="en-US" dirty="0" err="1"/>
              <a:t>ScrollView</a:t>
            </a:r>
            <a:endParaRPr lang="en-US" dirty="0"/>
          </a:p>
        </p:txBody>
      </p:sp>
    </p:spTree>
    <p:extLst>
      <p:ext uri="{BB962C8B-B14F-4D97-AF65-F5344CB8AC3E}">
        <p14:creationId xmlns:p14="http://schemas.microsoft.com/office/powerpoint/2010/main" val="6277317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Re-using Layouts with &lt;include</a:t>
            </a:r>
            <a:r>
              <a:rPr lang="en-US" dirty="0" smtClean="0"/>
              <a:t>/&gt;</a:t>
            </a:r>
            <a:endParaRPr lang="en-US" dirty="0"/>
          </a:p>
        </p:txBody>
      </p:sp>
      <p:sp>
        <p:nvSpPr>
          <p:cNvPr id="3" name="Content Placeholder 2"/>
          <p:cNvSpPr>
            <a:spLocks noGrp="1"/>
          </p:cNvSpPr>
          <p:nvPr>
            <p:ph idx="1"/>
          </p:nvPr>
        </p:nvSpPr>
        <p:spPr/>
        <p:txBody>
          <a:bodyPr>
            <a:normAutofit fontScale="85000" lnSpcReduction="10000"/>
          </a:bodyPr>
          <a:lstStyle/>
          <a:p>
            <a:r>
              <a:rPr lang="en-US" dirty="0"/>
              <a:t>Reusing layouts is particularly powerful as it allows you create reusable complex layouts. For example, a yes/no button panel, or custom progress bar with description text. It also means that any elements of your application that are common across multiple layouts can be extracted, managed separately, then included in each layout. So while you can create individual UI components by writing a custom View, you can do it even more easily by re-using a layout file</a:t>
            </a:r>
            <a:r>
              <a:rPr lang="en-US" dirty="0" smtClean="0"/>
              <a:t>.</a:t>
            </a:r>
          </a:p>
          <a:p>
            <a:r>
              <a:rPr lang="en-US" dirty="0"/>
              <a:t>https://</a:t>
            </a:r>
            <a:r>
              <a:rPr lang="en-US" dirty="0" err="1"/>
              <a:t>developer.android.com</a:t>
            </a:r>
            <a:r>
              <a:rPr lang="en-US" dirty="0"/>
              <a:t>/training/improving-layouts/</a:t>
            </a:r>
            <a:r>
              <a:rPr lang="en-US" dirty="0" err="1"/>
              <a:t>reusing-layouts.html#Include</a:t>
            </a:r>
            <a:endParaRPr lang="en-US" dirty="0"/>
          </a:p>
          <a:p>
            <a:pPr marL="0" indent="0">
              <a:buNone/>
            </a:pPr>
            <a:r>
              <a:rPr lang="en-US" dirty="0"/>
              <a:t/>
            </a:r>
            <a:br>
              <a:rPr lang="en-US" dirty="0"/>
            </a:br>
            <a:endParaRPr lang="en-US" dirty="0"/>
          </a:p>
        </p:txBody>
      </p:sp>
    </p:spTree>
    <p:extLst>
      <p:ext uri="{BB962C8B-B14F-4D97-AF65-F5344CB8AC3E}">
        <p14:creationId xmlns:p14="http://schemas.microsoft.com/office/powerpoint/2010/main" val="18471590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a:t>
            </a:r>
            <a:endParaRPr lang="en-US" dirty="0"/>
          </a:p>
        </p:txBody>
      </p:sp>
      <p:sp>
        <p:nvSpPr>
          <p:cNvPr id="3" name="Content Placeholder 2"/>
          <p:cNvSpPr>
            <a:spLocks noGrp="1"/>
          </p:cNvSpPr>
          <p:nvPr>
            <p:ph idx="1"/>
          </p:nvPr>
        </p:nvSpPr>
        <p:spPr/>
        <p:txBody>
          <a:bodyPr/>
          <a:lstStyle/>
          <a:p>
            <a:r>
              <a:rPr lang="en-US" dirty="0"/>
              <a:t>https://</a:t>
            </a:r>
            <a:r>
              <a:rPr lang="en-US" dirty="0" err="1"/>
              <a:t>www.tutorialspoint.com</a:t>
            </a:r>
            <a:r>
              <a:rPr lang="en-US" dirty="0"/>
              <a:t>/android/</a:t>
            </a:r>
            <a:r>
              <a:rPr lang="en-US" dirty="0" err="1"/>
              <a:t>android_user_interface_layouts.htm</a:t>
            </a:r>
            <a:endParaRPr lang="en-US" dirty="0"/>
          </a:p>
        </p:txBody>
      </p:sp>
    </p:spTree>
    <p:extLst>
      <p:ext uri="{BB962C8B-B14F-4D97-AF65-F5344CB8AC3E}">
        <p14:creationId xmlns:p14="http://schemas.microsoft.com/office/powerpoint/2010/main" val="8263858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3169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Smaller screen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5831" y="1018023"/>
            <a:ext cx="4837629" cy="5199062"/>
          </a:xfrm>
        </p:spPr>
      </p:pic>
      <p:sp>
        <p:nvSpPr>
          <p:cNvPr id="4" name="Text Placeholder 3"/>
          <p:cNvSpPr>
            <a:spLocks noGrp="1"/>
          </p:cNvSpPr>
          <p:nvPr>
            <p:ph type="body" sz="half" idx="2"/>
          </p:nvPr>
        </p:nvSpPr>
        <p:spPr/>
        <p:txBody>
          <a:bodyPr>
            <a:normAutofit/>
          </a:bodyPr>
          <a:lstStyle/>
          <a:p>
            <a:pPr marL="285750" indent="-285750">
              <a:buFont typeface="Arial" charset="0"/>
              <a:buChar char="•"/>
            </a:pPr>
            <a:r>
              <a:rPr lang="en-US" sz="2400" dirty="0"/>
              <a:t>Touch Input </a:t>
            </a:r>
          </a:p>
          <a:p>
            <a:pPr marL="742950" lvl="1" indent="-285750">
              <a:buFont typeface="Arial" charset="0"/>
              <a:buChar char="•"/>
            </a:pPr>
            <a:r>
              <a:rPr lang="en-US" sz="2400" dirty="0"/>
              <a:t>No hover events</a:t>
            </a:r>
          </a:p>
          <a:p>
            <a:pPr marL="742950" lvl="1" indent="-285750">
              <a:buFont typeface="Arial" charset="0"/>
              <a:buChar char="•"/>
            </a:pPr>
            <a:r>
              <a:rPr lang="en-US" sz="2400" dirty="0"/>
              <a:t>Less precision</a:t>
            </a:r>
          </a:p>
          <a:p>
            <a:pPr marL="742950" lvl="1" indent="-285750">
              <a:buFont typeface="Arial" charset="0"/>
              <a:buChar char="•"/>
            </a:pPr>
            <a:r>
              <a:rPr lang="en-US" sz="2400" dirty="0"/>
              <a:t>Gestures</a:t>
            </a:r>
          </a:p>
          <a:p>
            <a:pPr marL="285750" indent="-285750">
              <a:buFont typeface="Arial" charset="0"/>
              <a:buChar char="•"/>
            </a:pPr>
            <a:r>
              <a:rPr lang="en-US" sz="2400" dirty="0"/>
              <a:t>Tiny keyboard </a:t>
            </a:r>
          </a:p>
          <a:p>
            <a:endParaRPr lang="en-US" sz="2400" dirty="0"/>
          </a:p>
        </p:txBody>
      </p:sp>
    </p:spTree>
    <p:extLst>
      <p:ext uri="{BB962C8B-B14F-4D97-AF65-F5344CB8AC3E}">
        <p14:creationId xmlns:p14="http://schemas.microsoft.com/office/powerpoint/2010/main" val="14220892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Download Android Studio</a:t>
            </a:r>
          </a:p>
          <a:p>
            <a:r>
              <a:rPr lang="en-US" dirty="0" smtClean="0"/>
              <a:t>Setup Emulator</a:t>
            </a:r>
            <a:endParaRPr lang="en-US" dirty="0" smtClean="0"/>
          </a:p>
          <a:p>
            <a:r>
              <a:rPr lang="en-US" dirty="0" smtClean="0"/>
              <a:t>Create a new blank application version 4.4</a:t>
            </a:r>
          </a:p>
          <a:p>
            <a:r>
              <a:rPr lang="en-US" dirty="0" smtClean="0"/>
              <a:t>Change </a:t>
            </a:r>
            <a:r>
              <a:rPr lang="en-US" dirty="0"/>
              <a:t>version of Application to </a:t>
            </a:r>
            <a:r>
              <a:rPr lang="en-US" dirty="0" smtClean="0"/>
              <a:t>1.1</a:t>
            </a:r>
          </a:p>
          <a:p>
            <a:r>
              <a:rPr lang="en-US" dirty="0" smtClean="0"/>
              <a:t>Change application name</a:t>
            </a:r>
            <a:endParaRPr lang="en-US" dirty="0"/>
          </a:p>
          <a:p>
            <a:r>
              <a:rPr lang="en-US" dirty="0" smtClean="0"/>
              <a:t>Add 2 new strings to strings values</a:t>
            </a:r>
          </a:p>
          <a:p>
            <a:r>
              <a:rPr lang="en-US" dirty="0" smtClean="0"/>
              <a:t>Build &amp; Run </a:t>
            </a:r>
            <a:r>
              <a:rPr lang="en-US" smtClean="0"/>
              <a:t>in emulator</a:t>
            </a:r>
            <a:endParaRPr lang="en-US" dirty="0" smtClean="0"/>
          </a:p>
        </p:txBody>
      </p:sp>
    </p:spTree>
    <p:extLst>
      <p:ext uri="{BB962C8B-B14F-4D97-AF65-F5344CB8AC3E}">
        <p14:creationId xmlns:p14="http://schemas.microsoft.com/office/powerpoint/2010/main" val="1167978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7224" y="2270036"/>
            <a:ext cx="2620187" cy="3541712"/>
          </a:xfrm>
          <a:prstGeom prst="rect">
            <a:avLst/>
          </a:prstGeom>
        </p:spPr>
      </p:pic>
      <p:sp>
        <p:nvSpPr>
          <p:cNvPr id="6" name="Content Placeholder 2"/>
          <p:cNvSpPr txBox="1">
            <a:spLocks/>
          </p:cNvSpPr>
          <p:nvPr/>
        </p:nvSpPr>
        <p:spPr>
          <a:xfrm>
            <a:off x="1141412" y="2249487"/>
            <a:ext cx="6749141"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smtClean="0"/>
              <a:t>Password field should be secure input</a:t>
            </a:r>
          </a:p>
          <a:p>
            <a:r>
              <a:rPr lang="en-US" dirty="0" smtClean="0"/>
              <a:t>All should look good on a small screen (240x320)</a:t>
            </a:r>
          </a:p>
          <a:p>
            <a:r>
              <a:rPr lang="en-US" dirty="0" smtClean="0"/>
              <a:t>All strings from a resource file</a:t>
            </a:r>
          </a:p>
          <a:p>
            <a:r>
              <a:rPr lang="en-US" dirty="0" smtClean="0"/>
              <a:t>All colors from a resource file</a:t>
            </a:r>
          </a:p>
          <a:p>
            <a:r>
              <a:rPr lang="en-US" dirty="0"/>
              <a:t>Change </a:t>
            </a:r>
            <a:r>
              <a:rPr lang="en-US" dirty="0" smtClean="0"/>
              <a:t>color of background on Application entering background</a:t>
            </a:r>
            <a:endParaRPr lang="en-US" dirty="0"/>
          </a:p>
        </p:txBody>
      </p:sp>
    </p:spTree>
    <p:extLst>
      <p:ext uri="{BB962C8B-B14F-4D97-AF65-F5344CB8AC3E}">
        <p14:creationId xmlns:p14="http://schemas.microsoft.com/office/powerpoint/2010/main" val="183117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 Powered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8726" y="1257728"/>
            <a:ext cx="5891213" cy="4533472"/>
          </a:xfrm>
        </p:spPr>
      </p:pic>
      <p:sp>
        <p:nvSpPr>
          <p:cNvPr id="4" name="Text Placeholder 3"/>
          <p:cNvSpPr>
            <a:spLocks noGrp="1"/>
          </p:cNvSpPr>
          <p:nvPr>
            <p:ph type="body" sz="half" idx="2"/>
          </p:nvPr>
        </p:nvSpPr>
        <p:spPr/>
        <p:txBody>
          <a:bodyPr>
            <a:normAutofit/>
          </a:bodyPr>
          <a:lstStyle/>
          <a:p>
            <a:pPr marL="285750" indent="-285750">
              <a:buFont typeface="Arial" charset="0"/>
              <a:buChar char="•"/>
            </a:pPr>
            <a:r>
              <a:rPr lang="en-US" sz="2400" dirty="0" smtClean="0"/>
              <a:t>Developers need to think about battery consumption</a:t>
            </a:r>
          </a:p>
          <a:p>
            <a:pPr marL="285750" indent="-285750">
              <a:buFont typeface="Arial" charset="0"/>
              <a:buChar char="•"/>
            </a:pPr>
            <a:r>
              <a:rPr lang="en-US" sz="2400" dirty="0" smtClean="0"/>
              <a:t>Can’t use 100% power of the phone all the time</a:t>
            </a:r>
          </a:p>
          <a:p>
            <a:pPr marL="285750" indent="-285750">
              <a:buFont typeface="Arial" charset="0"/>
              <a:buChar char="•"/>
            </a:pPr>
            <a:endParaRPr lang="en-US" sz="2400" dirty="0" smtClean="0"/>
          </a:p>
        </p:txBody>
      </p:sp>
    </p:spTree>
    <p:extLst>
      <p:ext uri="{BB962C8B-B14F-4D97-AF65-F5344CB8AC3E}">
        <p14:creationId xmlns:p14="http://schemas.microsoft.com/office/powerpoint/2010/main" val="542325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Devices </a:t>
            </a:r>
            <a:r>
              <a:rPr lang="en-US" dirty="0" smtClean="0"/>
              <a:t>Families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429543"/>
            <a:ext cx="5891213" cy="4302135"/>
          </a:xfrm>
        </p:spPr>
      </p:pic>
      <p:sp>
        <p:nvSpPr>
          <p:cNvPr id="4" name="Text Placeholder 3"/>
          <p:cNvSpPr>
            <a:spLocks noGrp="1"/>
          </p:cNvSpPr>
          <p:nvPr>
            <p:ph type="body" sz="half" idx="2"/>
          </p:nvPr>
        </p:nvSpPr>
        <p:spPr/>
        <p:txBody>
          <a:bodyPr>
            <a:normAutofit/>
          </a:bodyPr>
          <a:lstStyle/>
          <a:p>
            <a:pPr marL="285750" indent="-285750">
              <a:buFont typeface="Arial" charset="0"/>
              <a:buChar char="•"/>
            </a:pPr>
            <a:r>
              <a:rPr lang="en-US" sz="1800" dirty="0" smtClean="0"/>
              <a:t>Phones</a:t>
            </a:r>
          </a:p>
          <a:p>
            <a:pPr marL="285750" indent="-285750">
              <a:buFont typeface="Arial" charset="0"/>
              <a:buChar char="•"/>
            </a:pPr>
            <a:r>
              <a:rPr lang="en-US" sz="1800" dirty="0" smtClean="0"/>
              <a:t>Tables</a:t>
            </a:r>
          </a:p>
          <a:p>
            <a:pPr marL="285750" indent="-285750">
              <a:buFont typeface="Arial" charset="0"/>
              <a:buChar char="•"/>
            </a:pPr>
            <a:r>
              <a:rPr lang="en-US" sz="1800" dirty="0" smtClean="0"/>
              <a:t>TVs</a:t>
            </a:r>
          </a:p>
          <a:p>
            <a:pPr marL="285750" indent="-285750">
              <a:buFont typeface="Arial" charset="0"/>
              <a:buChar char="•"/>
            </a:pPr>
            <a:r>
              <a:rPr lang="en-US" sz="1800" dirty="0" smtClean="0"/>
              <a:t>Watches</a:t>
            </a:r>
          </a:p>
          <a:p>
            <a:pPr marL="285750" indent="-285750">
              <a:buFont typeface="Arial" charset="0"/>
              <a:buChar char="•"/>
            </a:pPr>
            <a:r>
              <a:rPr lang="en-US" sz="1800" dirty="0" smtClean="0"/>
              <a:t>Cars</a:t>
            </a:r>
          </a:p>
          <a:p>
            <a:pPr marL="285750" indent="-285750">
              <a:buFont typeface="Arial" charset="0"/>
              <a:buChar char="•"/>
            </a:pPr>
            <a:r>
              <a:rPr lang="en-US" sz="1800" dirty="0" smtClean="0"/>
              <a:t>Refrigerators</a:t>
            </a:r>
          </a:p>
          <a:p>
            <a:pPr marL="285750" indent="-285750">
              <a:buFont typeface="Arial" charset="0"/>
              <a:buChar char="•"/>
            </a:pPr>
            <a:r>
              <a:rPr lang="en-US" sz="1800" dirty="0" smtClean="0"/>
              <a:t>Etc.</a:t>
            </a:r>
          </a:p>
          <a:p>
            <a:pPr marL="285750" indent="-285750">
              <a:buFont typeface="Arial" charset="0"/>
              <a:buChar char="•"/>
            </a:pPr>
            <a:endParaRPr lang="en-US" sz="1800" dirty="0"/>
          </a:p>
        </p:txBody>
      </p:sp>
    </p:spTree>
    <p:extLst>
      <p:ext uri="{BB962C8B-B14F-4D97-AF65-F5344CB8AC3E}">
        <p14:creationId xmlns:p14="http://schemas.microsoft.com/office/powerpoint/2010/main" val="1199122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sizes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9313" y="2299494"/>
            <a:ext cx="7950200" cy="3441700"/>
          </a:xfrm>
        </p:spPr>
      </p:pic>
    </p:spTree>
    <p:extLst>
      <p:ext uri="{BB962C8B-B14F-4D97-AF65-F5344CB8AC3E}">
        <p14:creationId xmlns:p14="http://schemas.microsoft.com/office/powerpoint/2010/main" val="12915408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3963</TotalTime>
  <Words>1111</Words>
  <Application>Microsoft Macintosh PowerPoint</Application>
  <PresentationFormat>Widescreen</PresentationFormat>
  <Paragraphs>163</Paragraphs>
  <Slides>61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Mangal</vt:lpstr>
      <vt:lpstr>Roboto</vt:lpstr>
      <vt:lpstr>Trebuchet MS</vt:lpstr>
      <vt:lpstr>Tw Cen MT</vt:lpstr>
      <vt:lpstr>Arial</vt:lpstr>
      <vt:lpstr>Circuit</vt:lpstr>
      <vt:lpstr>Android - Lecture 1</vt:lpstr>
      <vt:lpstr>Communication:</vt:lpstr>
      <vt:lpstr>1th lecture Agenda</vt:lpstr>
      <vt:lpstr>Mobile VS Desktop</vt:lpstr>
      <vt:lpstr>using device</vt:lpstr>
      <vt:lpstr>Smaller screen</vt:lpstr>
      <vt:lpstr>Battery Powered</vt:lpstr>
      <vt:lpstr>Devices Families</vt:lpstr>
      <vt:lpstr>Screen sizes</vt:lpstr>
      <vt:lpstr>Where Should I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vt:lpstr>
      <vt:lpstr>Should I learn KOTLIN?</vt:lpstr>
      <vt:lpstr>More:</vt:lpstr>
      <vt:lpstr>But I don’t have a device….</vt:lpstr>
      <vt:lpstr>PowerPoint Presentation</vt:lpstr>
      <vt:lpstr>More:</vt:lpstr>
      <vt:lpstr>If you have a real Device:</vt:lpstr>
      <vt:lpstr>Android Project Structure</vt:lpstr>
      <vt:lpstr>More: </vt:lpstr>
      <vt:lpstr>Android Live Cycle</vt:lpstr>
      <vt:lpstr>Activities</vt:lpstr>
      <vt:lpstr>Activities</vt:lpstr>
      <vt:lpstr>Introduction to Activities</vt:lpstr>
      <vt:lpstr>Introduction to Activities</vt:lpstr>
      <vt:lpstr>Managing the activity lifecycle</vt:lpstr>
      <vt:lpstr>onCreate()</vt:lpstr>
      <vt:lpstr>onStart()</vt:lpstr>
      <vt:lpstr>onResume()</vt:lpstr>
      <vt:lpstr>onPause()</vt:lpstr>
      <vt:lpstr>onStop()</vt:lpstr>
      <vt:lpstr>onRestart()</vt:lpstr>
      <vt:lpstr>onDestroy()</vt:lpstr>
      <vt:lpstr>PowerPoint Presentation</vt:lpstr>
      <vt:lpstr>PowerPoint Presentation</vt:lpstr>
      <vt:lpstr>Common Android Elements</vt:lpstr>
      <vt:lpstr>Common Layouts</vt:lpstr>
      <vt:lpstr>PowerPoint Presentation</vt:lpstr>
      <vt:lpstr>PowerPoint Presentation</vt:lpstr>
      <vt:lpstr>tutorialspoint</vt:lpstr>
      <vt:lpstr> relative measurements </vt:lpstr>
      <vt:lpstr>PowerPoint Presentation</vt:lpstr>
      <vt:lpstr>density-independent pixel units (dp)</vt:lpstr>
      <vt:lpstr>Scale-independent Pixels (SP)</vt:lpstr>
      <vt:lpstr>Elements</vt:lpstr>
      <vt:lpstr>UI Control &amp; Description</vt:lpstr>
      <vt:lpstr>UI Control &amp; Description</vt:lpstr>
      <vt:lpstr>UI Control &amp; Description</vt:lpstr>
      <vt:lpstr>tutorialspoint</vt:lpstr>
      <vt:lpstr> ScrollView</vt:lpstr>
      <vt:lpstr>Re-using Layouts with &lt;include/&gt;</vt:lpstr>
      <vt:lpstr>More:</vt:lpstr>
      <vt:lpstr>Demo</vt:lpstr>
      <vt:lpstr>Homework:</vt:lpstr>
      <vt:lpstr>Homework</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&amp; Xamarin</dc:title>
  <dc:creator>Microsoft Office User</dc:creator>
  <cp:lastModifiedBy>Microsoft Office User</cp:lastModifiedBy>
  <cp:revision>59</cp:revision>
  <dcterms:created xsi:type="dcterms:W3CDTF">2017-12-11T12:36:16Z</dcterms:created>
  <dcterms:modified xsi:type="dcterms:W3CDTF">2018-06-07T13:41:56Z</dcterms:modified>
</cp:coreProperties>
</file>